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17" r:id="rId2"/>
    <p:sldId id="290" r:id="rId3"/>
    <p:sldId id="315" r:id="rId4"/>
    <p:sldId id="314" r:id="rId5"/>
    <p:sldId id="297" r:id="rId6"/>
    <p:sldId id="298" r:id="rId7"/>
    <p:sldId id="305" r:id="rId8"/>
    <p:sldId id="306" r:id="rId9"/>
    <p:sldId id="307" r:id="rId10"/>
    <p:sldId id="291" r:id="rId11"/>
  </p:sldIdLst>
  <p:sldSz cx="9144000" cy="6858000" type="screen4x3"/>
  <p:notesSz cx="6858000" cy="9080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FF33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44" autoAdjust="0"/>
    <p:restoredTop sz="94504" autoAdjust="0"/>
  </p:normalViewPr>
  <p:slideViewPr>
    <p:cSldViewPr snapToGrid="0">
      <p:cViewPr varScale="1">
        <p:scale>
          <a:sx n="95" d="100"/>
          <a:sy n="95" d="100"/>
        </p:scale>
        <p:origin x="193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70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/>
              <a:t>ImportingData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E02403B-A45A-4DCC-A8C2-AFCC0850E21B}" type="datetimeFigureOut">
              <a:rPr lang="en-US"/>
              <a:pPr>
                <a:defRPr/>
              </a:pPr>
              <a:t>10/21/2021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24888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24888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EE22ED4A-50FB-4958-A332-CF04EAA6D8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640014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/>
              <a:t>ImportingData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5D8A4B5-E0D6-4AEA-AB11-DF9A38035ED4}" type="datetimeFigureOut">
              <a:rPr lang="en-US"/>
              <a:pPr>
                <a:defRPr/>
              </a:pPr>
              <a:t>10/21/2021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8875" y="681038"/>
            <a:ext cx="4540250" cy="3405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13238"/>
            <a:ext cx="5486400" cy="4086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24888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24888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A0134477-162D-4731-A742-CD2CE60CA3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514124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F2DF01-8FD2-42CD-889B-94CFC986EB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282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9C3093-055D-45FC-A87A-650D92ABFF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283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0EEE7F-5951-442E-BB4B-42A271943C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1545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D8D8F4-CBC3-46F1-8E7B-2893EE85F3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953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537406-3C67-4FF4-B3CC-7B74404596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133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DD21D5-C1E8-4CBD-ACB7-A09547CC92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609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C7D814-B4BF-4C4C-9F20-4700736D5F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640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B7238E-DA69-4413-8E27-8FD7AFF235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065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88204B-E7F9-4DBD-81CA-0CF86018DE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291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DDA31D-7BBE-4179-9B91-2CCF549756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680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5449D7-FDAD-4129-B93C-F8683243AF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007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9CDFEF-876C-48A1-94D2-0995985714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463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1"/>
            </a:gs>
            <a:gs pos="50000">
              <a:schemeClr val="bg1"/>
            </a:gs>
            <a:gs pos="100000">
              <a:schemeClr val="accent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EC4F1DA-2B15-432C-B276-A1C03DCD38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5" Type="http://schemas.openxmlformats.org/officeDocument/2006/relationships/hyperlink" Target="mailto:steve.ross@wwu.edu?subject=Entering%20Data%20in%20a%20Table%20on%20the%20Many%20Side%20of%20a%20M:1%20Relationship%20presentation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Content Placeholder 3"/>
          <p:cNvSpPr>
            <a:spLocks noGrp="1"/>
          </p:cNvSpPr>
          <p:nvPr>
            <p:ph sz="half" idx="2"/>
          </p:nvPr>
        </p:nvSpPr>
        <p:spPr>
          <a:xfrm>
            <a:off x="257175" y="1404938"/>
            <a:ext cx="4438668" cy="4587875"/>
          </a:xfrm>
        </p:spPr>
        <p:txBody>
          <a:bodyPr/>
          <a:lstStyle/>
          <a:p>
            <a:pPr marL="457200" indent="-457200">
              <a:buFontTx/>
              <a:buAutoNum type="arabicPeriod"/>
            </a:pPr>
            <a:r>
              <a:rPr lang="en-US" altLang="en-US" dirty="0">
                <a:solidFill>
                  <a:srgbClr val="FF0000"/>
                </a:solidFill>
              </a:rPr>
              <a:t>Prepare data for importing</a:t>
            </a:r>
          </a:p>
          <a:p>
            <a:pPr marL="457200" indent="-457200">
              <a:buFontTx/>
              <a:buAutoNum type="arabicPeriod"/>
            </a:pPr>
            <a:endParaRPr lang="en-US" altLang="en-US" dirty="0"/>
          </a:p>
          <a:p>
            <a:pPr marL="457200" indent="-457200">
              <a:buFontTx/>
              <a:buAutoNum type="arabicPeriod"/>
            </a:pPr>
            <a:endParaRPr lang="en-US" altLang="en-US" dirty="0"/>
          </a:p>
          <a:p>
            <a:pPr marL="457200" indent="-457200">
              <a:buFontTx/>
              <a:buAutoNum type="arabicPeriod"/>
            </a:pPr>
            <a:endParaRPr lang="en-US" altLang="en-US" dirty="0"/>
          </a:p>
          <a:p>
            <a:pPr marL="457200" indent="-457200">
              <a:buFont typeface="+mj-lt"/>
              <a:buAutoNum type="arabicPeriod" startAt="3"/>
            </a:pPr>
            <a:r>
              <a:rPr lang="en-US" altLang="en-US" dirty="0">
                <a:solidFill>
                  <a:srgbClr val="FF0000"/>
                </a:solidFill>
              </a:rPr>
              <a:t>Import data; simultaneously … creating the new table </a:t>
            </a:r>
            <a:br>
              <a:rPr lang="en-US" altLang="en-US" dirty="0">
                <a:solidFill>
                  <a:srgbClr val="FF0000"/>
                </a:solidFill>
              </a:rPr>
            </a:br>
            <a:r>
              <a:rPr lang="en-US" altLang="en-US" sz="1400" dirty="0">
                <a:solidFill>
                  <a:srgbClr val="FF0000"/>
                </a:solidFill>
              </a:rPr>
              <a:t>(STRINGS THAT LOOK LIKE NUMBERS)</a:t>
            </a:r>
            <a:endParaRPr lang="en-US" altLang="en-US" dirty="0"/>
          </a:p>
          <a:p>
            <a:pPr marL="457200" indent="-457200">
              <a:buFont typeface="+mj-lt"/>
              <a:buAutoNum type="arabicPeriod" startAt="3"/>
            </a:pPr>
            <a:r>
              <a:rPr lang="en-US" altLang="en-US" dirty="0"/>
              <a:t>Modify the table design</a:t>
            </a:r>
          </a:p>
          <a:p>
            <a:pPr marL="457200" indent="-457200">
              <a:buFontTx/>
              <a:buAutoNum type="arabicPeriod"/>
            </a:pPr>
            <a:endParaRPr lang="en-US" alt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7230533" y="52545"/>
            <a:ext cx="191346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The step described in this set of slides are marked here in red.</a:t>
            </a:r>
          </a:p>
        </p:txBody>
      </p:sp>
      <p:pic>
        <p:nvPicPr>
          <p:cNvPr id="18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645" b="36845"/>
          <a:stretch>
            <a:fillRect/>
          </a:stretch>
        </p:blipFill>
        <p:spPr bwMode="auto">
          <a:xfrm>
            <a:off x="6715362" y="1190596"/>
            <a:ext cx="1870075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645" b="36845"/>
          <a:stretch>
            <a:fillRect/>
          </a:stretch>
        </p:blipFill>
        <p:spPr bwMode="auto">
          <a:xfrm>
            <a:off x="7057444" y="2084967"/>
            <a:ext cx="1870075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TextBox 11"/>
          <p:cNvSpPr txBox="1">
            <a:spLocks noChangeArrowheads="1"/>
          </p:cNvSpPr>
          <p:nvPr/>
        </p:nvSpPr>
        <p:spPr bwMode="auto">
          <a:xfrm>
            <a:off x="4893970" y="1404938"/>
            <a:ext cx="19113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 dirty="0">
                <a:solidFill>
                  <a:srgbClr val="FF0000"/>
                </a:solidFill>
              </a:rPr>
              <a:t>Original Data </a:t>
            </a:r>
            <a:r>
              <a:rPr lang="en-US" altLang="en-US" b="1" dirty="0">
                <a:solidFill>
                  <a:srgbClr val="FF0000"/>
                </a:solidFill>
                <a:sym typeface="Wingdings" pitchFamily="2" charset="2"/>
              </a:rPr>
              <a:t></a:t>
            </a:r>
            <a:endParaRPr lang="en-US" altLang="en-US" b="1" dirty="0">
              <a:solidFill>
                <a:srgbClr val="FF0000"/>
              </a:solidFill>
            </a:endParaRPr>
          </a:p>
        </p:txBody>
      </p:sp>
      <p:sp>
        <p:nvSpPr>
          <p:cNvPr id="23" name="TextBox 12"/>
          <p:cNvSpPr txBox="1">
            <a:spLocks noChangeArrowheads="1"/>
          </p:cNvSpPr>
          <p:nvPr/>
        </p:nvSpPr>
        <p:spPr bwMode="auto">
          <a:xfrm>
            <a:off x="4994831" y="2431634"/>
            <a:ext cx="196239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 dirty="0">
                <a:solidFill>
                  <a:srgbClr val="FF0000"/>
                </a:solidFill>
              </a:rPr>
              <a:t>Prepped Data </a:t>
            </a:r>
            <a:r>
              <a:rPr lang="en-US" altLang="en-US" b="1" dirty="0">
                <a:solidFill>
                  <a:srgbClr val="FF0000"/>
                </a:solidFill>
                <a:sym typeface="Wingdings" pitchFamily="2" charset="2"/>
              </a:rPr>
              <a:t></a:t>
            </a:r>
            <a:endParaRPr lang="en-US" altLang="en-US" b="1" dirty="0">
              <a:solidFill>
                <a:srgbClr val="FF0000"/>
              </a:solidFill>
            </a:endParaRPr>
          </a:p>
        </p:txBody>
      </p:sp>
      <p:sp>
        <p:nvSpPr>
          <p:cNvPr id="24" name="TextBox 13"/>
          <p:cNvSpPr txBox="1">
            <a:spLocks noChangeArrowheads="1"/>
          </p:cNvSpPr>
          <p:nvPr/>
        </p:nvSpPr>
        <p:spPr bwMode="auto">
          <a:xfrm>
            <a:off x="4692328" y="4808117"/>
            <a:ext cx="241559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 dirty="0">
                <a:solidFill>
                  <a:srgbClr val="0070C0"/>
                </a:solidFill>
              </a:rPr>
              <a:t>“Design” Window </a:t>
            </a:r>
            <a:r>
              <a:rPr lang="en-US" altLang="en-US" b="1" dirty="0">
                <a:solidFill>
                  <a:srgbClr val="0070C0"/>
                </a:solidFill>
                <a:sym typeface="Wingdings" panose="05000000000000000000" pitchFamily="2" charset="2"/>
              </a:rPr>
              <a:t></a:t>
            </a:r>
            <a:endParaRPr lang="en-US" altLang="en-US" b="1" dirty="0">
              <a:solidFill>
                <a:srgbClr val="0070C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04700" y="3293445"/>
            <a:ext cx="1202267" cy="1230177"/>
          </a:xfrm>
          <a:prstGeom prst="rect">
            <a:avLst/>
          </a:prstGeom>
        </p:spPr>
      </p:pic>
      <p:sp>
        <p:nvSpPr>
          <p:cNvPr id="31" name="TextBox 12"/>
          <p:cNvSpPr txBox="1">
            <a:spLocks noChangeArrowheads="1"/>
          </p:cNvSpPr>
          <p:nvPr/>
        </p:nvSpPr>
        <p:spPr bwMode="auto">
          <a:xfrm>
            <a:off x="5218892" y="3569269"/>
            <a:ext cx="201164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 dirty="0">
                <a:solidFill>
                  <a:srgbClr val="FF0000"/>
                </a:solidFill>
              </a:rPr>
              <a:t>Import Wizard </a:t>
            </a:r>
            <a:r>
              <a:rPr lang="en-US" altLang="en-US" b="1" dirty="0">
                <a:solidFill>
                  <a:srgbClr val="FF0000"/>
                </a:solidFill>
                <a:sym typeface="Wingdings" pitchFamily="2" charset="2"/>
              </a:rPr>
              <a:t></a:t>
            </a:r>
            <a:endParaRPr lang="en-US" altLang="en-US" b="1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4"/>
          <a:srcRect b="33926"/>
          <a:stretch/>
        </p:blipFill>
        <p:spPr>
          <a:xfrm>
            <a:off x="7040471" y="4706904"/>
            <a:ext cx="1456267" cy="92303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-50059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/>
            <a:r>
              <a:rPr lang="en-US" altLang="en-US" dirty="0"/>
              <a:t>The Sister Cities Database </a:t>
            </a:r>
          </a:p>
          <a:p>
            <a:pPr eaLnBrk="1" hangingPunct="1"/>
            <a:r>
              <a:rPr lang="en-US" altLang="en-US" dirty="0"/>
              <a:t>Development Project</a:t>
            </a:r>
          </a:p>
        </p:txBody>
      </p:sp>
      <p:sp>
        <p:nvSpPr>
          <p:cNvPr id="33" name="Text Box 4"/>
          <p:cNvSpPr txBox="1">
            <a:spLocks noChangeArrowheads="1"/>
          </p:cNvSpPr>
          <p:nvPr/>
        </p:nvSpPr>
        <p:spPr bwMode="auto">
          <a:xfrm>
            <a:off x="-84667" y="6528800"/>
            <a:ext cx="64516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09538" indent="-109538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900" dirty="0"/>
              <a:t>This presentation was prepared by Professor Steve Ross and modified by Kraig, with the advice of other MIS Faculty, for use in MIS Classes at Western Washington University. Please contact </a:t>
            </a:r>
            <a:r>
              <a:rPr lang="en-US" altLang="en-US" sz="900" dirty="0">
                <a:hlinkClick r:id="rId5"/>
              </a:rPr>
              <a:t>Dr. Ross</a:t>
            </a:r>
            <a:r>
              <a:rPr lang="en-US" altLang="en-US" sz="900" dirty="0"/>
              <a:t> for permission to use in other settings..</a:t>
            </a:r>
          </a:p>
        </p:txBody>
      </p:sp>
    </p:spTree>
    <p:extLst>
      <p:ext uri="{BB962C8B-B14F-4D97-AF65-F5344CB8AC3E}">
        <p14:creationId xmlns:p14="http://schemas.microsoft.com/office/powerpoint/2010/main" val="7979182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Verify the Results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>
              <a:buFontTx/>
              <a:buAutoNum type="arabicPeriod" startAt="4"/>
            </a:pPr>
            <a:r>
              <a:rPr lang="en-US" altLang="en-US"/>
              <a:t>Inspect the table </a:t>
            </a:r>
            <a:r>
              <a:rPr lang="en-US" altLang="en-US" sz="1400"/>
              <a:t>(right-click table name, choose Select Top 1000 Rows)</a:t>
            </a:r>
            <a:endParaRPr lang="en-US" altLang="en-US"/>
          </a:p>
          <a:p>
            <a:pPr marL="914400" lvl="1" indent="-457200" eaLnBrk="1" hangingPunct="1">
              <a:buFontTx/>
              <a:buAutoNum type="alphaLcPeriod"/>
            </a:pPr>
            <a:r>
              <a:rPr lang="en-US" altLang="en-US"/>
              <a:t>Data in expected columns</a:t>
            </a:r>
          </a:p>
          <a:p>
            <a:pPr marL="914400" lvl="1" indent="-457200" eaLnBrk="1" hangingPunct="1">
              <a:buFontTx/>
              <a:buAutoNum type="alphaLcPeriod"/>
            </a:pPr>
            <a:r>
              <a:rPr lang="en-US" altLang="en-US"/>
              <a:t>Numeric data format, ensure no loss</a:t>
            </a:r>
          </a:p>
          <a:p>
            <a:pPr marL="914400" lvl="1" indent="-457200" eaLnBrk="1" hangingPunct="1">
              <a:buFontTx/>
              <a:buAutoNum type="alphaLcPeriod"/>
            </a:pPr>
            <a:r>
              <a:rPr lang="en-US" altLang="en-US"/>
              <a:t>Character data, check for truncation</a:t>
            </a:r>
          </a:p>
        </p:txBody>
      </p:sp>
      <p:pic>
        <p:nvPicPr>
          <p:cNvPr id="11268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635" b="-56635"/>
          <a:stretch>
            <a:fillRect/>
          </a:stretch>
        </p:blipFill>
        <p:spPr bwMode="auto">
          <a:xfrm>
            <a:off x="747713" y="3573463"/>
            <a:ext cx="7648575" cy="7591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Wizards are Wonderful, but …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en-US" sz="2400" dirty="0"/>
              <a:t>Complications are not uncommon with import Wizards. The Wizard interprets the data according to the rules it has been programmed with. Sometimes that interpretation incorrect. </a:t>
            </a:r>
          </a:p>
          <a:p>
            <a:pPr marL="0" indent="0" eaLnBrk="1" hangingPunct="1">
              <a:buFontTx/>
              <a:buNone/>
              <a:defRPr/>
            </a:pPr>
            <a:endParaRPr lang="en-US" sz="2400" dirty="0"/>
          </a:p>
          <a:p>
            <a:pPr marL="0" indent="0" eaLnBrk="1" hangingPunct="1">
              <a:buFontTx/>
              <a:buNone/>
              <a:defRPr/>
            </a:pPr>
            <a:r>
              <a:rPr lang="en-US" sz="2400" dirty="0">
                <a:solidFill>
                  <a:srgbClr val="FF0000"/>
                </a:solidFill>
              </a:rPr>
              <a:t>One such problem can occur when the Excel data contains strings that look like numbers, but are not actually numbers.</a:t>
            </a:r>
            <a:r>
              <a:rPr lang="en-US" sz="2400" dirty="0"/>
              <a:t> For example, telephone numbers or ZIP codes. The Wizard will define the phone number in the import table as a numeric field in the database table it creates. The phone numbers and the ZIP codes get corrupted in the process.</a:t>
            </a:r>
          </a:p>
          <a:p>
            <a:pPr marL="533400" indent="-533400" eaLnBrk="1" hangingPunct="1">
              <a:buFontTx/>
              <a:buNone/>
              <a:defRPr/>
            </a:pPr>
            <a:endParaRPr 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pPr eaLnBrk="1" hangingPunct="1"/>
            <a:r>
              <a:rPr lang="en-US" altLang="en-US" dirty="0"/>
              <a:t>Solutions to the Wizard Problem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73723"/>
            <a:ext cx="9144000" cy="6084277"/>
          </a:xfrm>
        </p:spPr>
        <p:txBody>
          <a:bodyPr/>
          <a:lstStyle/>
          <a:p>
            <a:pPr marL="533400" indent="-533400" eaLnBrk="1" hangingPunct="1">
              <a:buFontTx/>
              <a:buNone/>
            </a:pPr>
            <a:r>
              <a:rPr lang="en-US" altLang="en-US" sz="2400" dirty="0"/>
              <a:t>Solutions to this particular problem may include…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US" altLang="en-US" sz="2400" dirty="0">
                <a:solidFill>
                  <a:srgbClr val="FF0000"/>
                </a:solidFill>
              </a:rPr>
              <a:t>Exporting the data from the Excel spreadsheet to a text file (e.g. </a:t>
            </a:r>
            <a:r>
              <a:rPr lang="en-US" altLang="en-US" sz="2400" dirty="0" err="1">
                <a:solidFill>
                  <a:srgbClr val="FF0000"/>
                </a:solidFill>
              </a:rPr>
              <a:t>NotePad</a:t>
            </a:r>
            <a:r>
              <a:rPr lang="en-US" altLang="en-US" sz="2400" dirty="0">
                <a:solidFill>
                  <a:srgbClr val="FF0000"/>
                </a:solidFill>
              </a:rPr>
              <a:t>) first, then importing the data from the </a:t>
            </a:r>
            <a:r>
              <a:rPr lang="en-US" altLang="en-US" sz="2400" dirty="0" err="1">
                <a:solidFill>
                  <a:srgbClr val="FF0000"/>
                </a:solidFill>
              </a:rPr>
              <a:t>NotePad</a:t>
            </a:r>
            <a:r>
              <a:rPr lang="en-US" altLang="en-US" sz="2400" dirty="0">
                <a:solidFill>
                  <a:srgbClr val="FF0000"/>
                </a:solidFill>
              </a:rPr>
              <a:t> document, rather than directly from the spreadsheet. 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US" altLang="en-US" sz="2400" dirty="0"/>
              <a:t>Modifying the data in the Excel spreadsheet so it is clearly a string. For example, you could add “x” to the beginning of every phone number or ZIP code: X555-1234. If you modify the data, of course you </a:t>
            </a:r>
            <a:r>
              <a:rPr lang="en-US" altLang="en-US" sz="2400" dirty="0">
                <a:solidFill>
                  <a:srgbClr val="FF0000"/>
                </a:solidFill>
              </a:rPr>
              <a:t>must undo </a:t>
            </a:r>
            <a:r>
              <a:rPr lang="en-US" altLang="en-US" sz="2400" dirty="0"/>
              <a:t>the alteration after the data has been imported. You need to be careful to use this method because alternating the imported data may be </a:t>
            </a:r>
            <a:r>
              <a:rPr lang="en-US" altLang="en-US" sz="2400"/>
              <a:t>not easy.</a:t>
            </a:r>
            <a:endParaRPr lang="en-US" altLang="en-US" sz="2400" dirty="0"/>
          </a:p>
          <a:p>
            <a:pPr marL="533400" indent="-533400" eaLnBrk="1" hangingPunct="1">
              <a:buFontTx/>
              <a:buNone/>
            </a:pPr>
            <a:r>
              <a:rPr lang="en-US" altLang="en-US" sz="2400" dirty="0"/>
              <a:t>The following slides show how Method 1 might be implemented. For extra practice, you can try Method 2 on your own.</a:t>
            </a:r>
          </a:p>
          <a:p>
            <a:pPr marL="533400" indent="-533400" eaLnBrk="1" hangingPunct="1"/>
            <a:endParaRPr lang="en-US" altLang="en-US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326" y="1600200"/>
            <a:ext cx="5029200" cy="4525963"/>
          </a:xfrm>
        </p:spPr>
        <p:txBody>
          <a:bodyPr/>
          <a:lstStyle/>
          <a:p>
            <a:pPr marL="533400" indent="-533400" eaLnBrk="1" hangingPunct="1">
              <a:buFontTx/>
              <a:buAutoNum type="arabicPeriod" startAt="2"/>
            </a:pPr>
            <a:r>
              <a:rPr lang="en-US" altLang="en-US" sz="2400" dirty="0"/>
              <a:t>File tab – Save As command</a:t>
            </a:r>
          </a:p>
          <a:p>
            <a:pPr marL="914400" lvl="1" indent="-457200" eaLnBrk="1" hangingPunct="1">
              <a:buFontTx/>
              <a:buAutoNum type="alphaLcPeriod"/>
            </a:pPr>
            <a:r>
              <a:rPr lang="en-US" altLang="en-US" sz="2000" dirty="0"/>
              <a:t>Give the file a recognizable name, e.g., </a:t>
            </a:r>
            <a:r>
              <a:rPr lang="en-US" altLang="en-US" sz="2000" dirty="0" err="1"/>
              <a:t>WorkersTab</a:t>
            </a:r>
            <a:endParaRPr lang="en-US" altLang="en-US" sz="2000" dirty="0"/>
          </a:p>
          <a:p>
            <a:pPr marL="914400" lvl="1" indent="-457200" eaLnBrk="1" hangingPunct="1">
              <a:buFontTx/>
              <a:buAutoNum type="alphaLcPeriod"/>
            </a:pPr>
            <a:r>
              <a:rPr lang="en-US" altLang="en-US" sz="2000" dirty="0"/>
              <a:t>Save as type: </a:t>
            </a:r>
            <a:r>
              <a:rPr lang="en-US" altLang="en-US" sz="2000" dirty="0">
                <a:solidFill>
                  <a:srgbClr val="FF0000"/>
                </a:solidFill>
              </a:rPr>
              <a:t>Text (Tab delimited)</a:t>
            </a:r>
          </a:p>
          <a:p>
            <a:pPr marL="914400" lvl="1" indent="-457200" eaLnBrk="1" hangingPunct="1">
              <a:buFontTx/>
              <a:buAutoNum type="alphaLcPeriod"/>
            </a:pPr>
            <a:r>
              <a:rPr lang="en-US" altLang="en-US" sz="2000" dirty="0"/>
              <a:t>If there are</a:t>
            </a:r>
            <a:br>
              <a:rPr lang="en-US" altLang="en-US" sz="2000" dirty="0"/>
            </a:br>
            <a:r>
              <a:rPr lang="en-US" altLang="en-US" sz="2000" dirty="0"/>
              <a:t>multiple</a:t>
            </a:r>
            <a:br>
              <a:rPr lang="en-US" altLang="en-US" sz="2000" dirty="0"/>
            </a:br>
            <a:r>
              <a:rPr lang="en-US" altLang="en-US" sz="2000" dirty="0"/>
              <a:t>sheets, a</a:t>
            </a:r>
            <a:br>
              <a:rPr lang="en-US" altLang="en-US" sz="2000" dirty="0"/>
            </a:br>
            <a:r>
              <a:rPr lang="en-US" altLang="en-US" sz="2000" dirty="0"/>
              <a:t>dialog box</a:t>
            </a:r>
            <a:br>
              <a:rPr lang="en-US" altLang="en-US" sz="2000" dirty="0"/>
            </a:br>
            <a:r>
              <a:rPr lang="en-US" altLang="en-US" sz="2000" dirty="0"/>
              <a:t>will ask if it</a:t>
            </a:r>
            <a:br>
              <a:rPr lang="en-US" altLang="en-US" sz="2000" dirty="0"/>
            </a:br>
            <a:r>
              <a:rPr lang="en-US" altLang="en-US" sz="2000" dirty="0"/>
              <a:t>is OK to </a:t>
            </a:r>
            <a:br>
              <a:rPr lang="en-US" altLang="en-US" sz="2000" dirty="0"/>
            </a:br>
            <a:r>
              <a:rPr lang="en-US" altLang="en-US" sz="2000" dirty="0"/>
              <a:t>save only</a:t>
            </a:r>
            <a:br>
              <a:rPr lang="en-US" altLang="en-US" sz="2000" dirty="0"/>
            </a:br>
            <a:r>
              <a:rPr lang="en-US" altLang="en-US" sz="2000" dirty="0"/>
              <a:t>active sheet</a:t>
            </a:r>
            <a:br>
              <a:rPr lang="en-US" altLang="en-US" sz="2000" dirty="0"/>
            </a:br>
            <a:r>
              <a:rPr lang="en-US" altLang="en-US" sz="2000" dirty="0"/>
              <a:t>– click OK</a:t>
            </a:r>
          </a:p>
          <a:p>
            <a:pPr marL="914400" lvl="1" indent="-457200" eaLnBrk="1" hangingPunct="1">
              <a:buFontTx/>
              <a:buAutoNum type="alphaLcPeriod"/>
            </a:pPr>
            <a:r>
              <a:rPr lang="en-US" altLang="en-US" sz="2000" dirty="0">
                <a:solidFill>
                  <a:srgbClr val="FF0000"/>
                </a:solidFill>
              </a:rPr>
              <a:t>Close Excel after </a:t>
            </a:r>
            <a:br>
              <a:rPr lang="en-US" altLang="en-US" sz="2000" dirty="0">
                <a:solidFill>
                  <a:srgbClr val="FF0000"/>
                </a:solidFill>
              </a:rPr>
            </a:br>
            <a:r>
              <a:rPr lang="en-US" altLang="en-US" sz="2000" dirty="0">
                <a:solidFill>
                  <a:srgbClr val="FF0000"/>
                </a:solidFill>
              </a:rPr>
              <a:t>the Save</a:t>
            </a:r>
          </a:p>
          <a:p>
            <a:pPr marL="533400" indent="-533400" eaLnBrk="1" hangingPunct="1">
              <a:buFontTx/>
              <a:buNone/>
            </a:pPr>
            <a:endParaRPr lang="en-US" altLang="en-US" sz="2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3950" y="3014136"/>
            <a:ext cx="5022850" cy="3594627"/>
          </a:xfrm>
          <a:prstGeom prst="rect">
            <a:avLst/>
          </a:prstGeom>
        </p:spPr>
      </p:pic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Export the Spreadsheet</a:t>
            </a: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4610635" y="5277907"/>
            <a:ext cx="1330325" cy="661988"/>
          </a:xfrm>
          <a:prstGeom prst="ellipse">
            <a:avLst/>
          </a:prstGeom>
          <a:noFill/>
          <a:ln w="25400" algn="ctr">
            <a:solidFill>
              <a:srgbClr val="FF00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5104" y="1235075"/>
            <a:ext cx="5391150" cy="5514975"/>
          </a:xfrm>
          <a:prstGeom prst="rect">
            <a:avLst/>
          </a:prstGeom>
        </p:spPr>
      </p:pic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66850"/>
            <a:ext cx="3535104" cy="4659313"/>
          </a:xfrm>
        </p:spPr>
        <p:txBody>
          <a:bodyPr/>
          <a:lstStyle/>
          <a:p>
            <a:pPr marL="533400" indent="-533400" eaLnBrk="1" hangingPunct="1">
              <a:buFontTx/>
              <a:buAutoNum type="arabicPeriod" startAt="3"/>
            </a:pPr>
            <a:r>
              <a:rPr lang="en-US" altLang="en-US" sz="2400" dirty="0"/>
              <a:t>Import the data</a:t>
            </a:r>
          </a:p>
          <a:p>
            <a:pPr marL="914400" lvl="1" indent="-457200" eaLnBrk="1" hangingPunct="1">
              <a:buFontTx/>
              <a:buAutoNum type="alphaLcPeriod"/>
            </a:pPr>
            <a:r>
              <a:rPr lang="en-US" altLang="en-US" sz="2000" dirty="0"/>
              <a:t>Right-click Database name; choose Tasks; choose Import Data…; click Next &gt; on the splash screen</a:t>
            </a:r>
          </a:p>
          <a:p>
            <a:pPr marL="914400" lvl="1" indent="-457200" eaLnBrk="1" hangingPunct="1">
              <a:buFontTx/>
              <a:buAutoNum type="alphaLcPeriod"/>
            </a:pPr>
            <a:r>
              <a:rPr lang="en-US" altLang="en-US" sz="2000" dirty="0"/>
              <a:t>Choose the Data Source (Flat File Source) and browse to locate </a:t>
            </a:r>
            <a:br>
              <a:rPr lang="en-US" altLang="en-US" sz="2000" dirty="0"/>
            </a:br>
            <a:r>
              <a:rPr lang="en-US" altLang="en-US" sz="2000" dirty="0"/>
              <a:t>the file   </a:t>
            </a:r>
            <a:r>
              <a:rPr lang="en-US" altLang="en-US" sz="2000" dirty="0">
                <a:sym typeface="Wingdings" pitchFamily="2" charset="2"/>
              </a:rPr>
              <a:t></a:t>
            </a:r>
            <a:endParaRPr lang="en-US" altLang="en-US" sz="2000" dirty="0"/>
          </a:p>
          <a:p>
            <a:pPr marL="914400" lvl="1" indent="-457200" eaLnBrk="1" hangingPunct="1">
              <a:buFontTx/>
              <a:buAutoNum type="alphaLcPeriod"/>
            </a:pPr>
            <a:r>
              <a:rPr lang="en-US" altLang="en-US" sz="2000" dirty="0"/>
              <a:t>Note these</a:t>
            </a:r>
            <a:br>
              <a:rPr lang="en-US" altLang="en-US" sz="2000" dirty="0"/>
            </a:br>
            <a:r>
              <a:rPr lang="en-US" altLang="en-US" sz="2000" dirty="0"/>
              <a:t>settings</a:t>
            </a:r>
          </a:p>
          <a:p>
            <a:pPr marL="914400" lvl="1" indent="-457200" eaLnBrk="1" hangingPunct="1">
              <a:buFontTx/>
              <a:buAutoNum type="alphaLcPeriod"/>
            </a:pPr>
            <a:r>
              <a:rPr lang="en-US" altLang="en-US" sz="2000" dirty="0">
                <a:sym typeface="Wingdings" pitchFamily="2" charset="2"/>
              </a:rPr>
              <a:t>click Next &gt;</a:t>
            </a:r>
            <a:br>
              <a:rPr lang="en-US" altLang="en-US" sz="2000" dirty="0">
                <a:sym typeface="Wingdings" pitchFamily="2" charset="2"/>
              </a:rPr>
            </a:br>
            <a:r>
              <a:rPr lang="en-US" altLang="en-US" sz="2000" dirty="0">
                <a:sym typeface="Wingdings" pitchFamily="2" charset="2"/>
              </a:rPr>
              <a:t>twice </a:t>
            </a:r>
            <a:endParaRPr lang="en-US" altLang="en-US" sz="2000" dirty="0">
              <a:cs typeface="Arial" charset="0"/>
            </a:endParaRPr>
          </a:p>
          <a:p>
            <a:pPr marL="914400" lvl="1" indent="-457200" eaLnBrk="1" hangingPunct="1">
              <a:buFontTx/>
              <a:buAutoNum type="alphaLcPeriod"/>
            </a:pPr>
            <a:endParaRPr lang="en-US" altLang="en-US" sz="2000" dirty="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Import the Data</a:t>
            </a: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5705946" y="3926363"/>
            <a:ext cx="879475" cy="738188"/>
          </a:xfrm>
          <a:prstGeom prst="ellipse">
            <a:avLst/>
          </a:prstGeom>
          <a:noFill/>
          <a:ln w="25400" algn="ctr">
            <a:solidFill>
              <a:srgbClr val="FF00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4631613" y="4580413"/>
            <a:ext cx="2092325" cy="330200"/>
          </a:xfrm>
          <a:prstGeom prst="ellipse">
            <a:avLst/>
          </a:prstGeom>
          <a:noFill/>
          <a:ln w="25400" algn="ctr">
            <a:solidFill>
              <a:srgbClr val="FF00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8620" y="0"/>
            <a:ext cx="8229600" cy="784542"/>
          </a:xfrm>
        </p:spPr>
        <p:txBody>
          <a:bodyPr/>
          <a:lstStyle/>
          <a:p>
            <a:pPr eaLnBrk="1" hangingPunct="1"/>
            <a:r>
              <a:rPr lang="en-US" altLang="en-US" dirty="0"/>
              <a:t>Import the Data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1386" y="784542"/>
            <a:ext cx="4988338" cy="6073458"/>
          </a:xfrm>
        </p:spPr>
        <p:txBody>
          <a:bodyPr/>
          <a:lstStyle/>
          <a:p>
            <a:pPr marL="533400" indent="-533400" eaLnBrk="1" hangingPunct="1">
              <a:buFontTx/>
              <a:buAutoNum type="arabicPeriod" startAt="3"/>
            </a:pPr>
            <a:r>
              <a:rPr lang="en-US" altLang="en-US" dirty="0"/>
              <a:t>Import the data</a:t>
            </a:r>
          </a:p>
          <a:p>
            <a:pPr marL="914400" lvl="1" indent="-457200" eaLnBrk="1" hangingPunct="1">
              <a:buFont typeface="+mj-lt"/>
              <a:buAutoNum type="alphaLcPeriod"/>
            </a:pPr>
            <a:r>
              <a:rPr lang="en-US" altLang="en-US" dirty="0"/>
              <a:t>Choose the destination as shown</a:t>
            </a:r>
          </a:p>
          <a:p>
            <a:pPr marL="914400" lvl="1" indent="-457200" eaLnBrk="1" hangingPunct="1">
              <a:buFont typeface="+mj-lt"/>
              <a:buAutoNum type="alphaLcPeriod"/>
            </a:pPr>
            <a:r>
              <a:rPr lang="en-US" altLang="en-US" dirty="0"/>
              <a:t>Enter the server name: yorktown.cbe.wwu.edu\</a:t>
            </a:r>
            <a:r>
              <a:rPr lang="en-US" altLang="en-US" dirty="0" err="1"/>
              <a:t>dsci</a:t>
            </a:r>
            <a:endParaRPr lang="en-US" altLang="en-US" dirty="0"/>
          </a:p>
          <a:p>
            <a:pPr marL="914400" lvl="1" indent="-457200" eaLnBrk="1" hangingPunct="1">
              <a:buFont typeface="+mj-lt"/>
              <a:buAutoNum type="alphaLcPeriod"/>
            </a:pPr>
            <a:r>
              <a:rPr lang="en-US" altLang="en-US" dirty="0"/>
              <a:t>Use SQL Server Authentication</a:t>
            </a:r>
          </a:p>
          <a:p>
            <a:pPr marL="914400" lvl="1" indent="-457200" eaLnBrk="1" hangingPunct="1">
              <a:buFont typeface="+mj-lt"/>
              <a:buAutoNum type="alphaLcPeriod"/>
            </a:pPr>
            <a:r>
              <a:rPr lang="en-US" altLang="en-US" dirty="0"/>
              <a:t>Make sure your database is shown in the dropdown menu for Database:</a:t>
            </a:r>
          </a:p>
          <a:p>
            <a:pPr marL="914400" lvl="1" indent="-457200" eaLnBrk="1" hangingPunct="1">
              <a:buFont typeface="+mj-lt"/>
              <a:buAutoNum type="alphaLcPeriod"/>
            </a:pPr>
            <a:r>
              <a:rPr lang="en-US" altLang="en-US" dirty="0">
                <a:sym typeface="Wingdings" pitchFamily="2" charset="2"/>
              </a:rPr>
              <a:t>then click Next </a:t>
            </a:r>
            <a:endParaRPr lang="en-US" altLang="en-US" dirty="0">
              <a:cs typeface="Arial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9ACB089-244B-462D-8D4E-7C81805D14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79725" y="784542"/>
            <a:ext cx="3922581" cy="3372802"/>
          </a:xfrm>
          <a:prstGeom prst="rect">
            <a:avLst/>
          </a:prstGeom>
        </p:spPr>
      </p:pic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6038454" y="1270000"/>
            <a:ext cx="2205122" cy="330200"/>
          </a:xfrm>
          <a:prstGeom prst="ellipse">
            <a:avLst/>
          </a:prstGeom>
          <a:noFill/>
          <a:ln w="25400" algn="ctr">
            <a:solidFill>
              <a:srgbClr val="FF00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1429" y="1105693"/>
            <a:ext cx="5391150" cy="5514975"/>
          </a:xfrm>
          <a:prstGeom prst="rect">
            <a:avLst/>
          </a:prstGeom>
        </p:spPr>
      </p:pic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Import the Data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462338" cy="4525963"/>
          </a:xfrm>
        </p:spPr>
        <p:txBody>
          <a:bodyPr/>
          <a:lstStyle/>
          <a:p>
            <a:pPr marL="514350" indent="-514350">
              <a:buFontTx/>
              <a:buAutoNum type="arabicPeriod" startAt="3"/>
            </a:pPr>
            <a:r>
              <a:rPr lang="en-US" altLang="en-US"/>
              <a:t>Import the data</a:t>
            </a:r>
          </a:p>
          <a:p>
            <a:pPr marL="914400" lvl="1" indent="-514350">
              <a:buFontTx/>
              <a:buAutoNum type="alphaLcPeriod" startAt="6"/>
            </a:pPr>
            <a:r>
              <a:rPr lang="en-US" altLang="en-US"/>
              <a:t>Select Source Table </a:t>
            </a:r>
            <a:r>
              <a:rPr lang="en-US" altLang="en-US">
                <a:sym typeface="Wingdings" pitchFamily="2" charset="2"/>
              </a:rPr>
              <a:t></a:t>
            </a:r>
          </a:p>
          <a:p>
            <a:pPr marL="914400" lvl="1" indent="-514350">
              <a:buFontTx/>
              <a:buAutoNum type="alphaLcPeriod" startAt="6"/>
            </a:pPr>
            <a:r>
              <a:rPr lang="en-US" altLang="en-US"/>
              <a:t>Click Edit Mappings…</a:t>
            </a:r>
            <a:br>
              <a:rPr lang="en-US" altLang="en-US"/>
            </a:br>
            <a:r>
              <a:rPr lang="en-US" altLang="en-US" sz="1800"/>
              <a:t>(see next slide)</a:t>
            </a:r>
          </a:p>
          <a:p>
            <a:pPr marL="914400" lvl="1" indent="-514350">
              <a:buFontTx/>
              <a:buAutoNum type="alphaLcPeriod" startAt="6"/>
            </a:pPr>
            <a:endParaRPr lang="en-US" altLang="en-US"/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5843725" y="5749988"/>
            <a:ext cx="2092325" cy="330200"/>
          </a:xfrm>
          <a:prstGeom prst="ellipse">
            <a:avLst/>
          </a:prstGeom>
          <a:noFill/>
          <a:ln w="25400" algn="ctr">
            <a:solidFill>
              <a:srgbClr val="FF00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0386" y="2445488"/>
            <a:ext cx="5293913" cy="3974362"/>
          </a:xfrm>
          <a:prstGeom prst="rect">
            <a:avLst/>
          </a:prstGeom>
        </p:spPr>
      </p:pic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Import the Data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269875" y="1600200"/>
            <a:ext cx="3465513" cy="4525963"/>
          </a:xfrm>
        </p:spPr>
        <p:txBody>
          <a:bodyPr/>
          <a:lstStyle/>
          <a:p>
            <a:pPr marL="514350" indent="-514350">
              <a:buFontTx/>
              <a:buAutoNum type="arabicPeriod" startAt="3"/>
            </a:pPr>
            <a:r>
              <a:rPr lang="en-US" altLang="en-US" dirty="0"/>
              <a:t>Import the data</a:t>
            </a:r>
          </a:p>
          <a:p>
            <a:pPr marL="914400" lvl="1" indent="-514350">
              <a:buFontTx/>
              <a:buAutoNum type="alphaLcPeriod" startAt="7"/>
            </a:pPr>
            <a:r>
              <a:rPr lang="en-US" altLang="en-US" dirty="0"/>
              <a:t>Click Edit Mappings… </a:t>
            </a:r>
            <a:r>
              <a:rPr lang="en-US" altLang="en-US" dirty="0">
                <a:sym typeface="Wingdings" pitchFamily="2" charset="2"/>
              </a:rPr>
              <a:t></a:t>
            </a:r>
            <a:br>
              <a:rPr lang="en-US" altLang="en-US" dirty="0">
                <a:sym typeface="Wingdings" pitchFamily="2" charset="2"/>
              </a:rPr>
            </a:br>
            <a:r>
              <a:rPr lang="en-US" altLang="en-US" dirty="0">
                <a:sym typeface="Wingdings" pitchFamily="2" charset="2"/>
              </a:rPr>
              <a:t>change as req., </a:t>
            </a:r>
            <a:br>
              <a:rPr lang="en-US" altLang="en-US" dirty="0">
                <a:sym typeface="Wingdings" pitchFamily="2" charset="2"/>
              </a:rPr>
            </a:br>
            <a:r>
              <a:rPr lang="en-US" altLang="en-US" dirty="0">
                <a:sym typeface="Wingdings" pitchFamily="2" charset="2"/>
              </a:rPr>
              <a:t>click OK,</a:t>
            </a:r>
            <a:br>
              <a:rPr lang="en-US" altLang="en-US" dirty="0">
                <a:sym typeface="Wingdings" pitchFamily="2" charset="2"/>
              </a:rPr>
            </a:br>
            <a:r>
              <a:rPr lang="en-US" altLang="en-US" dirty="0">
                <a:sym typeface="Wingdings" pitchFamily="2" charset="2"/>
              </a:rPr>
              <a:t>then Next &gt;</a:t>
            </a:r>
          </a:p>
          <a:p>
            <a:pPr marL="914400" lvl="1" indent="-514350">
              <a:buFontTx/>
              <a:buAutoNum type="alphaLcPeriod" startAt="7"/>
            </a:pPr>
            <a:r>
              <a:rPr lang="en-US" altLang="en-US" dirty="0"/>
              <a:t>{</a:t>
            </a:r>
            <a:r>
              <a:rPr lang="en-US" altLang="en-US" sz="1600" dirty="0"/>
              <a:t>on the next screen</a:t>
            </a:r>
            <a:r>
              <a:rPr lang="en-US" altLang="en-US" dirty="0"/>
              <a:t>} Choose Run Package immediately; click Next &gt; </a:t>
            </a:r>
          </a:p>
          <a:p>
            <a:pPr marL="914400" lvl="1" indent="-514350">
              <a:buFontTx/>
              <a:buAutoNum type="alphaLcPeriod" startAt="7"/>
            </a:pPr>
            <a:r>
              <a:rPr lang="en-US" altLang="en-US" dirty="0"/>
              <a:t>{</a:t>
            </a:r>
            <a:r>
              <a:rPr lang="en-US" altLang="en-US" sz="1600" dirty="0"/>
              <a:t>on the next screen</a:t>
            </a:r>
            <a:r>
              <a:rPr lang="en-US" altLang="en-US" dirty="0"/>
              <a:t>} Click Finish</a:t>
            </a:r>
          </a:p>
          <a:p>
            <a:pPr marL="914400" lvl="1" indent="-514350">
              <a:buFontTx/>
              <a:buNone/>
            </a:pPr>
            <a:endParaRPr lang="en-US" altLang="en-US" dirty="0"/>
          </a:p>
          <a:p>
            <a:pPr marL="914400" lvl="1" indent="-514350">
              <a:buFontTx/>
              <a:buAutoNum type="arabicPeriod" startAt="7"/>
            </a:pPr>
            <a:endParaRPr lang="en-US" altLang="en-US" dirty="0"/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5336732" y="4280786"/>
            <a:ext cx="723900" cy="330200"/>
          </a:xfrm>
          <a:prstGeom prst="ellipse">
            <a:avLst/>
          </a:prstGeom>
          <a:noFill/>
          <a:ln w="25400" algn="ctr">
            <a:solidFill>
              <a:srgbClr val="FF00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Import the Data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252788" cy="4525963"/>
          </a:xfrm>
        </p:spPr>
        <p:txBody>
          <a:bodyPr/>
          <a:lstStyle/>
          <a:p>
            <a:pPr marL="514350" indent="-514350">
              <a:buFontTx/>
              <a:buAutoNum type="arabicPeriod" startAt="3"/>
            </a:pPr>
            <a:r>
              <a:rPr lang="en-US" altLang="en-US" dirty="0"/>
              <a:t>Import the data</a:t>
            </a:r>
          </a:p>
          <a:p>
            <a:pPr marL="914400" lvl="1" indent="-514350">
              <a:buFontTx/>
              <a:buAutoNum type="alphaLcPeriod" startAt="10"/>
            </a:pPr>
            <a:r>
              <a:rPr lang="en-US" altLang="en-US" dirty="0"/>
              <a:t>Read the report, then Close.</a:t>
            </a:r>
          </a:p>
          <a:p>
            <a:pPr marL="914400" lvl="1" indent="-514350">
              <a:buFontTx/>
              <a:buAutoNum type="alphaLcPeriod" startAt="10"/>
            </a:pPr>
            <a:endParaRPr lang="en-US" altLang="en-US" dirty="0"/>
          </a:p>
        </p:txBody>
      </p:sp>
      <p:pic>
        <p:nvPicPr>
          <p:cNvPr id="1024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9050" y="1447800"/>
            <a:ext cx="5314950" cy="541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any-ManyForm">
  <a:themeElements>
    <a:clrScheme name="Many-ManyFor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any-ManyFor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FF0000"/>
          </a:solidFill>
          <a:prstDash val="solid"/>
          <a:round/>
          <a:headEnd type="none" w="med" len="med"/>
          <a:tailEnd type="stealth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FF0000"/>
          </a:solidFill>
          <a:prstDash val="solid"/>
          <a:round/>
          <a:headEnd type="none" w="med" len="med"/>
          <a:tailEnd type="stealth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any-ManyForm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ny-ManyForm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ny-ManyForm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ny-ManyForm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ny-ManyForm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ny-ManyForm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ny-ManyForm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ny-ManyForm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ny-ManyForm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ny-ManyForm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ny-ManyForm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ny-ManyForm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Many-ManyForm</Template>
  <TotalTime>2168</TotalTime>
  <Words>626</Words>
  <Application>Microsoft Office PowerPoint</Application>
  <PresentationFormat>On-screen Show (4:3)</PresentationFormat>
  <Paragraphs>59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Many-ManyForm</vt:lpstr>
      <vt:lpstr>PowerPoint Presentation</vt:lpstr>
      <vt:lpstr>Wizards are Wonderful, but …</vt:lpstr>
      <vt:lpstr>Solutions to the Wizard Problem</vt:lpstr>
      <vt:lpstr>Export the Spreadsheet</vt:lpstr>
      <vt:lpstr>Import the Data</vt:lpstr>
      <vt:lpstr>Import the Data</vt:lpstr>
      <vt:lpstr>Import the Data</vt:lpstr>
      <vt:lpstr>Import the Data</vt:lpstr>
      <vt:lpstr>Import the Data</vt:lpstr>
      <vt:lpstr>Verify the Results</vt:lpstr>
    </vt:vector>
  </TitlesOfParts>
  <Company>MIS Faculty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Entering Data in One of the Independent Entity Tables and the Associative Entity Table  of a M:M Relationship*</dc:title>
  <dc:creator>Steven C Ross</dc:creator>
  <cp:lastModifiedBy>Xiaofeng Chen</cp:lastModifiedBy>
  <cp:revision>162</cp:revision>
  <dcterms:created xsi:type="dcterms:W3CDTF">2006-02-09T17:30:15Z</dcterms:created>
  <dcterms:modified xsi:type="dcterms:W3CDTF">2021-10-21T18:15:15Z</dcterms:modified>
</cp:coreProperties>
</file>